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  <p:sldMasterId id="2147483794" r:id="rId3"/>
  </p:sldMasterIdLst>
  <p:notesMasterIdLst>
    <p:notesMasterId r:id="rId21"/>
  </p:notesMasterIdLst>
  <p:sldIdLst>
    <p:sldId id="256" r:id="rId4"/>
    <p:sldId id="270" r:id="rId5"/>
    <p:sldId id="273" r:id="rId6"/>
    <p:sldId id="274" r:id="rId7"/>
    <p:sldId id="272" r:id="rId8"/>
    <p:sldId id="277" r:id="rId9"/>
    <p:sldId id="278" r:id="rId10"/>
    <p:sldId id="275" r:id="rId11"/>
    <p:sldId id="276" r:id="rId12"/>
    <p:sldId id="279" r:id="rId13"/>
    <p:sldId id="285" r:id="rId14"/>
    <p:sldId id="280" r:id="rId15"/>
    <p:sldId id="281" r:id="rId16"/>
    <p:sldId id="282" r:id="rId17"/>
    <p:sldId id="283" r:id="rId18"/>
    <p:sldId id="284" r:id="rId19"/>
    <p:sldId id="267" r:id="rId20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7AC143"/>
    <a:srgbClr val="A9C398"/>
    <a:srgbClr val="4F8ABE"/>
    <a:srgbClr val="C8B18B"/>
    <a:srgbClr val="E5B53B"/>
    <a:srgbClr val="A49400"/>
    <a:srgbClr val="EBD723"/>
    <a:srgbClr val="6D8D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7348" autoAdjust="0"/>
  </p:normalViewPr>
  <p:slideViewPr>
    <p:cSldViewPr snapToGrid="0">
      <p:cViewPr varScale="1">
        <p:scale>
          <a:sx n="68" d="100"/>
          <a:sy n="68" d="100"/>
        </p:scale>
        <p:origin x="600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2172" y="-84"/>
      </p:cViewPr>
      <p:guideLst>
        <p:guide orient="horz" pos="2928"/>
        <p:guide pos="22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117" cy="46526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614" y="0"/>
            <a:ext cx="3037117" cy="46526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873" y="4416311"/>
            <a:ext cx="5608654" cy="418293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48"/>
            <a:ext cx="3037117" cy="46526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614" y="8829648"/>
            <a:ext cx="3037117" cy="46526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3FB3372-3B50-400B-BB45-6767E94A2E0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0014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19432" y="432619"/>
            <a:ext cx="2202426" cy="875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10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9856" y="147627"/>
            <a:ext cx="2304288" cy="192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6156939"/>
            <a:ext cx="9144000" cy="541338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9432" y="2692305"/>
            <a:ext cx="7700962" cy="611188"/>
          </a:xfrm>
        </p:spPr>
        <p:txBody>
          <a:bodyPr anchor="t"/>
          <a:lstStyle>
            <a:lvl1pPr algn="ctr">
              <a:lnSpc>
                <a:spcPts val="45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9432" y="3519458"/>
            <a:ext cx="7700962" cy="611188"/>
          </a:xfrm>
        </p:spPr>
        <p:txBody>
          <a:bodyPr/>
          <a:lstStyle>
            <a:lvl1pPr algn="ctr">
              <a:lnSpc>
                <a:spcPts val="4500"/>
              </a:lnSpc>
              <a:defRPr sz="3200">
                <a:solidFill>
                  <a:schemeClr val="tx1"/>
                </a:solidFill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61156" y="2395571"/>
            <a:ext cx="8421688" cy="1889955"/>
          </a:xfrm>
          <a:prstGeom prst="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" t="14612" r="2408" b="11207"/>
          <a:stretch/>
        </p:blipFill>
        <p:spPr>
          <a:xfrm>
            <a:off x="196390" y="5181596"/>
            <a:ext cx="4253450" cy="8229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79164" y="5181596"/>
            <a:ext cx="4251961" cy="8229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138" y="1700213"/>
            <a:ext cx="3773487" cy="442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700213"/>
            <a:ext cx="3775075" cy="442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 descr="Microphone.jpg"/>
          <p:cNvPicPr>
            <a:picLocks noChangeAspect="1"/>
          </p:cNvPicPr>
          <p:nvPr userDrawn="1"/>
        </p:nvPicPr>
        <p:blipFill rotWithShape="1">
          <a:blip r:embed="rId2" cstate="print"/>
          <a:srcRect l="13734" t="8913"/>
          <a:stretch/>
        </p:blipFill>
        <p:spPr bwMode="auto">
          <a:xfrm>
            <a:off x="4688742" y="1469293"/>
            <a:ext cx="4048125" cy="4184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 userDrawn="1"/>
        </p:nvSpPr>
        <p:spPr>
          <a:xfrm>
            <a:off x="549807" y="666817"/>
            <a:ext cx="4935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Questions or Comments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358775"/>
            <a:ext cx="1924050" cy="5767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9138" y="358775"/>
            <a:ext cx="5624512" cy="5767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16" y="3050047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17" y="2340078"/>
            <a:ext cx="7772400" cy="54282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131" y="1602569"/>
            <a:ext cx="7700962" cy="61118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9305" y="2331679"/>
            <a:ext cx="3773487" cy="611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535" y="2302183"/>
            <a:ext cx="3775075" cy="611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949575"/>
            <a:ext cx="1924050" cy="1173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9138" y="2949575"/>
            <a:ext cx="5624512" cy="1173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7"/>
          <p:cNvSpPr>
            <a:spLocks noChangeArrowheads="1"/>
          </p:cNvSpPr>
          <p:nvPr userDrawn="1"/>
        </p:nvSpPr>
        <p:spPr bwMode="auto">
          <a:xfrm>
            <a:off x="358775" y="360364"/>
            <a:ext cx="8421688" cy="1079500"/>
          </a:xfrm>
          <a:prstGeom prst="rect">
            <a:avLst/>
          </a:prstGeom>
          <a:noFill/>
          <a:ln w="127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9137" y="358775"/>
            <a:ext cx="803433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700213"/>
            <a:ext cx="7700962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First level</a:t>
            </a:r>
          </a:p>
          <a:p>
            <a:pPr lvl="2"/>
            <a:r>
              <a:rPr lang="en-GB" dirty="0"/>
              <a:t>Second level</a:t>
            </a:r>
          </a:p>
          <a:p>
            <a:pPr lvl="3"/>
            <a:r>
              <a:rPr lang="en-GB" dirty="0"/>
              <a:t>Third level</a:t>
            </a:r>
          </a:p>
          <a:p>
            <a:pPr lvl="4"/>
            <a:r>
              <a:rPr lang="en-GB" dirty="0"/>
              <a:t>Fourth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6232410" y="2801254"/>
            <a:ext cx="1746826" cy="12583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736305" y="5833474"/>
            <a:ext cx="4249280" cy="8230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20339" y="5833474"/>
            <a:ext cx="4249280" cy="8230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53" y="5742069"/>
            <a:ext cx="1455691" cy="10058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93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B0F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45000"/>
        </a:spcBef>
        <a:spcAft>
          <a:spcPct val="0"/>
        </a:spcAft>
        <a:buClr>
          <a:schemeClr val="tx2"/>
        </a:buClr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5113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</a:defRPr>
      </a:lvl2pPr>
      <a:lvl3pPr marL="717550" indent="-271463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tx2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079500" indent="-182563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tx2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4pPr>
      <a:lvl5pPr marL="1431925" indent="-173038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tx2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5pPr>
      <a:lvl6pPr marL="1889125" indent="-173038" algn="l" rtl="0" fontAlgn="base">
        <a:lnSpc>
          <a:spcPct val="95000"/>
        </a:lnSpc>
        <a:spcBef>
          <a:spcPct val="25000"/>
        </a:spcBef>
        <a:spcAft>
          <a:spcPct val="0"/>
        </a:spcAft>
        <a:buClr>
          <a:schemeClr val="tx2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6pPr>
      <a:lvl7pPr marL="2346325" indent="-173038" algn="l" rtl="0" fontAlgn="base">
        <a:lnSpc>
          <a:spcPct val="95000"/>
        </a:lnSpc>
        <a:spcBef>
          <a:spcPct val="25000"/>
        </a:spcBef>
        <a:spcAft>
          <a:spcPct val="0"/>
        </a:spcAft>
        <a:buClr>
          <a:schemeClr val="tx2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7pPr>
      <a:lvl8pPr marL="2803525" indent="-173038" algn="l" rtl="0" fontAlgn="base">
        <a:lnSpc>
          <a:spcPct val="95000"/>
        </a:lnSpc>
        <a:spcBef>
          <a:spcPct val="25000"/>
        </a:spcBef>
        <a:spcAft>
          <a:spcPct val="0"/>
        </a:spcAft>
        <a:buClr>
          <a:schemeClr val="tx2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8pPr>
      <a:lvl9pPr marL="3260725" indent="-173038" algn="l" rtl="0" fontAlgn="base">
        <a:lnSpc>
          <a:spcPct val="95000"/>
        </a:lnSpc>
        <a:spcBef>
          <a:spcPct val="25000"/>
        </a:spcBef>
        <a:spcAft>
          <a:spcPct val="0"/>
        </a:spcAft>
        <a:buClr>
          <a:schemeClr val="tx2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58775" y="2286000"/>
            <a:ext cx="8421688" cy="2303463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949575"/>
            <a:ext cx="7700962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102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3511550"/>
            <a:ext cx="7700962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</a:t>
            </a:r>
          </a:p>
        </p:txBody>
      </p:sp>
      <p:pic>
        <p:nvPicPr>
          <p:cNvPr id="4103" name="Picture 8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775" y="317670"/>
            <a:ext cx="164592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01456" y="5782923"/>
            <a:ext cx="8736325" cy="8230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95" r:id="rId12"/>
  </p:sldLayoutIdLst>
  <p:hf sldNum="0" hdr="0" dt="0"/>
  <p:txStyles>
    <p:titleStyle>
      <a:lvl1pPr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l" rtl="0" fontAlgn="base">
        <a:lnSpc>
          <a:spcPts val="45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l" rtl="0" fontAlgn="base">
        <a:lnSpc>
          <a:spcPts val="45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l" rtl="0" fontAlgn="base">
        <a:lnSpc>
          <a:spcPts val="45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l" rtl="0" fontAlgn="base">
        <a:lnSpc>
          <a:spcPts val="45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n-lt"/>
        </a:defRPr>
      </a:lvl2pPr>
      <a:lvl3pPr marL="1144588" indent="-228600"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ts val="4500"/>
        </a:lnSpc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ts val="4500"/>
        </a:lnSpc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ts val="4500"/>
        </a:lnSpc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ts val="4500"/>
        </a:lnSpc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ts val="4500"/>
        </a:lnSpc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/>
          <a:srcRect r="16168"/>
          <a:stretch/>
        </p:blipFill>
        <p:spPr>
          <a:xfrm>
            <a:off x="817744" y="5669234"/>
            <a:ext cx="7400544" cy="10486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B0F0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70C0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2060"/>
        </a:buClr>
        <a:buFont typeface="Calibri" pitchFamily="34" charset="0"/>
        <a:buChar char="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>
            <a:lumMod val="60000"/>
            <a:lumOff val="4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1298" y="2454205"/>
            <a:ext cx="7803704" cy="1039007"/>
          </a:xfrm>
        </p:spPr>
        <p:txBody>
          <a:bodyPr/>
          <a:lstStyle/>
          <a:p>
            <a:pPr algn="l" eaLnBrk="1" hangingPunct="1"/>
            <a:r>
              <a:rPr lang="en-GB" sz="3600" dirty="0"/>
              <a:t>Seminole County, Florida</a:t>
            </a:r>
            <a:br>
              <a:rPr lang="en-GB" sz="3600" dirty="0"/>
            </a:br>
            <a:r>
              <a:rPr lang="en-GB" sz="3600" dirty="0"/>
              <a:t>2018 Annual Audit Presentation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51298" y="3657600"/>
            <a:ext cx="7564694" cy="575353"/>
          </a:xfrm>
        </p:spPr>
        <p:txBody>
          <a:bodyPr/>
          <a:lstStyle/>
          <a:p>
            <a:pPr marL="0" indent="0" algn="l" eaLnBrk="1" hangingPunct="1"/>
            <a:r>
              <a:rPr lang="en-GB" sz="2400" dirty="0">
                <a:solidFill>
                  <a:srgbClr val="00B0F0"/>
                </a:solidFill>
              </a:rPr>
              <a:t>Presented By: Daniel J. O’Keefe, CPA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378" y="1797977"/>
            <a:ext cx="8069722" cy="4328185"/>
          </a:xfrm>
        </p:spPr>
        <p:txBody>
          <a:bodyPr/>
          <a:lstStyle/>
          <a:p>
            <a:r>
              <a:rPr lang="en-US" dirty="0"/>
              <a:t>County-wide CAFR (BOCC):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Independent Auditors’ Report – Page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Report on Internal Control over Financial Reporting and Compliance – Page 197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Independent Accountant’s Report – Investment Compliance – Page 199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Independent Auditor’s Management Letter – Page 200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Federal and State Single Audit Reports – Page 202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FF168C-B8D1-4F23-9B3B-BFC952807858}"/>
              </a:ext>
            </a:extLst>
          </p:cNvPr>
          <p:cNvSpPr txBox="1"/>
          <p:nvPr/>
        </p:nvSpPr>
        <p:spPr>
          <a:xfrm>
            <a:off x="7839074" y="594149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51709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 Issued –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23" y="1797977"/>
            <a:ext cx="8061177" cy="4328185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Clerk, Property Appraiser, Sheriff, Supervisor of Elections and Tax Collector: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Independent Auditor’s Report – Financial Statements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Report on Internal Control over Financial Reporting and Compliance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Independent Accountant’s Report – Investment Compliance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Independent Auditors’ Management Letter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3F649-749E-4C82-BBF3-892531AC52A3}"/>
              </a:ext>
            </a:extLst>
          </p:cNvPr>
          <p:cNvSpPr txBox="1"/>
          <p:nvPr/>
        </p:nvSpPr>
        <p:spPr>
          <a:xfrm>
            <a:off x="7976382" y="5964702"/>
            <a:ext cx="63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01833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692" y="1458931"/>
            <a:ext cx="8019408" cy="4263776"/>
          </a:xfrm>
        </p:spPr>
        <p:txBody>
          <a:bodyPr/>
          <a:lstStyle/>
          <a:p>
            <a:r>
              <a:rPr lang="en-US" dirty="0"/>
              <a:t>Entity-wide Financial Statements: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Governmental activities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Business-type activities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Governmental Funds: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General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County Transportation Trust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Transportation Impact Fee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Infrastructure Surtax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Fire Protection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17/92 Redevelopment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Nonmajor Governmental Funds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1545AC-D028-458F-9DA5-4EAB34CEBB22}"/>
              </a:ext>
            </a:extLst>
          </p:cNvPr>
          <p:cNvSpPr txBox="1"/>
          <p:nvPr/>
        </p:nvSpPr>
        <p:spPr>
          <a:xfrm>
            <a:off x="7849772" y="6035040"/>
            <a:ext cx="903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8914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Units –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870" y="1479479"/>
            <a:ext cx="8050230" cy="4243227"/>
          </a:xfrm>
        </p:spPr>
        <p:txBody>
          <a:bodyPr/>
          <a:lstStyle/>
          <a:p>
            <a:r>
              <a:rPr lang="en-US" dirty="0"/>
              <a:t>Entity-wide Financial Statements – Cont: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Proprietary Funds: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Water and Sewer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Solid Waste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Agency Funds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Notes to Financial Statements</a:t>
            </a:r>
          </a:p>
          <a:p>
            <a:pPr marL="0" indent="0"/>
            <a:r>
              <a:rPr lang="en-US" dirty="0"/>
              <a:t>Financial Statements of the Officers: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General and Special Revenue funds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Agency Funds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Notes to the Financial Statements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A9132-2D8B-47FC-91DE-BB176D11E5CC}"/>
              </a:ext>
            </a:extLst>
          </p:cNvPr>
          <p:cNvSpPr txBox="1"/>
          <p:nvPr/>
        </p:nvSpPr>
        <p:spPr>
          <a:xfrm>
            <a:off x="7849772" y="6077243"/>
            <a:ext cx="903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50145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Differences Between Government and Commercial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70710208"/>
              </p:ext>
            </p:extLst>
          </p:nvPr>
        </p:nvGraphicFramePr>
        <p:xfrm>
          <a:off x="154112" y="1467494"/>
          <a:ext cx="8825503" cy="5238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4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9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Commercial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9527">
                <a:tc>
                  <a:txBody>
                    <a:bodyPr/>
                    <a:lstStyle/>
                    <a:p>
                      <a:r>
                        <a:rPr lang="en-US" b="1" dirty="0"/>
                        <a:t>Standard-setting bodies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Governmental Accounting Standards</a:t>
                      </a:r>
                      <a:r>
                        <a:rPr lang="en-US" b="1" baseline="0" dirty="0"/>
                        <a:t> Board (GASB)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Financial</a:t>
                      </a:r>
                      <a:r>
                        <a:rPr lang="en-US" b="1" baseline="0" dirty="0"/>
                        <a:t> Accounting Standards Board (FASB)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328">
                <a:tc>
                  <a:txBody>
                    <a:bodyPr/>
                    <a:lstStyle/>
                    <a:p>
                      <a:r>
                        <a:rPr lang="en-US" b="1" dirty="0"/>
                        <a:t>Financial reporting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Use of funds, budgetary,</a:t>
                      </a:r>
                      <a:r>
                        <a:rPr lang="en-US" b="1" baseline="0" dirty="0"/>
                        <a:t> top level reporting, MD&amp;A, RSI, CAFR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Single-statement presentation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7328">
                <a:tc>
                  <a:txBody>
                    <a:bodyPr/>
                    <a:lstStyle/>
                    <a:p>
                      <a:r>
                        <a:rPr lang="en-US" b="1" dirty="0"/>
                        <a:t>Basis of accounting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Full accrual - proprietary</a:t>
                      </a:r>
                    </a:p>
                    <a:p>
                      <a:r>
                        <a:rPr lang="en-US" b="1" dirty="0"/>
                        <a:t>Modified accrual – governmental</a:t>
                      </a:r>
                      <a:r>
                        <a:rPr lang="en-US" b="1" baseline="0" dirty="0"/>
                        <a:t> funds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Full accrual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931">
                <a:tc>
                  <a:txBody>
                    <a:bodyPr/>
                    <a:lstStyle/>
                    <a:p>
                      <a:r>
                        <a:rPr lang="en-US" b="1" dirty="0"/>
                        <a:t>Reporting 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Multiple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Single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130">
                <a:tc>
                  <a:txBody>
                    <a:bodyPr/>
                    <a:lstStyle/>
                    <a:p>
                      <a:r>
                        <a:rPr lang="en-US" b="1" dirty="0"/>
                        <a:t>Audit standards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AICPA</a:t>
                      </a:r>
                      <a:r>
                        <a:rPr lang="en-US" b="1" baseline="0" dirty="0"/>
                        <a:t> ASB</a:t>
                      </a:r>
                      <a:r>
                        <a:rPr lang="en-US" b="1" dirty="0"/>
                        <a:t>, GAO, OMB A-133, Auditor General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AICPA ASB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931">
                <a:tc>
                  <a:txBody>
                    <a:bodyPr/>
                    <a:lstStyle/>
                    <a:p>
                      <a:r>
                        <a:rPr lang="en-US" b="1" dirty="0"/>
                        <a:t>Budgets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Optional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>
          <a:xfrm>
            <a:off x="8458200" y="6400801"/>
            <a:ext cx="6858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401F46-E1D3-4F75-919D-F46AEAE1F7E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72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Expenditure (applied against current financial resources) vs. Expense (when incurred)</a:t>
            </a:r>
          </a:p>
          <a:p>
            <a:pPr marL="741363" lvl="1" indent="-344488"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b="1" dirty="0"/>
              <a:t>Capital, principal payments on debt, etc.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Revenue (when available) vs. Income (when earned)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Governmental funds (modified accrual)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Proprietary funds (full accrual)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Agency funds (full accrual)</a:t>
            </a:r>
          </a:p>
          <a:p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458200" y="6400801"/>
            <a:ext cx="6858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401F46-E1D3-4F75-919D-F46AEAE1F7E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2122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 Position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669" y="1635763"/>
            <a:ext cx="8407290" cy="37224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45B03A-34D2-416D-A36B-F635C0F354B3}"/>
              </a:ext>
            </a:extLst>
          </p:cNvPr>
          <p:cNvSpPr txBox="1"/>
          <p:nvPr/>
        </p:nvSpPr>
        <p:spPr>
          <a:xfrm>
            <a:off x="8004517" y="6091311"/>
            <a:ext cx="748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33203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Year Revenue Comparison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848" y="1629204"/>
            <a:ext cx="8542171" cy="30111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53901B-1C5C-488F-8FE0-2EADCC53D40D}"/>
              </a:ext>
            </a:extLst>
          </p:cNvPr>
          <p:cNvSpPr txBox="1"/>
          <p:nvPr/>
        </p:nvSpPr>
        <p:spPr>
          <a:xfrm>
            <a:off x="7934178" y="6020972"/>
            <a:ext cx="81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915617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Year Expenditure Comparison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777" y="1016950"/>
            <a:ext cx="7648644" cy="46745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6CA081-5790-4ECC-847F-9FBB6F988E93}"/>
              </a:ext>
            </a:extLst>
          </p:cNvPr>
          <p:cNvSpPr txBox="1"/>
          <p:nvPr/>
        </p:nvSpPr>
        <p:spPr>
          <a:xfrm>
            <a:off x="7906043" y="6077243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9988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Clerk of the Circuit Court and Comptroller </a:t>
            </a:r>
            <a:br>
              <a:rPr lang="en-US" dirty="0"/>
            </a:br>
            <a:r>
              <a:rPr lang="en-US" dirty="0"/>
              <a:t>5 Year Expenditure Comparison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D7A0F4-1F0B-46CB-B157-2734348140E5}"/>
              </a:ext>
            </a:extLst>
          </p:cNvPr>
          <p:cNvSpPr txBox="1"/>
          <p:nvPr/>
        </p:nvSpPr>
        <p:spPr>
          <a:xfrm>
            <a:off x="7821637" y="6126163"/>
            <a:ext cx="931837" cy="373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2D8A43EC-0C3E-455B-9D32-2341CE1513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956323"/>
              </p:ext>
            </p:extLst>
          </p:nvPr>
        </p:nvGraphicFramePr>
        <p:xfrm>
          <a:off x="1294228" y="1448972"/>
          <a:ext cx="6862007" cy="4009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3" imgW="5686601" imgH="3219409" progId="Excel.Sheet.12">
                  <p:embed/>
                </p:oleObj>
              </mc:Choice>
              <mc:Fallback>
                <p:oleObj name="Worksheet" r:id="rId3" imgW="5686601" imgH="321940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4228" y="1448972"/>
                        <a:ext cx="6862007" cy="40092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2539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Benchmark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398" y="1876292"/>
            <a:ext cx="8338492" cy="25418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82EACF-93C7-479A-8FA2-358246897D1C}"/>
              </a:ext>
            </a:extLst>
          </p:cNvPr>
          <p:cNvSpPr txBox="1"/>
          <p:nvPr/>
        </p:nvSpPr>
        <p:spPr>
          <a:xfrm>
            <a:off x="7945100" y="6045487"/>
            <a:ext cx="787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6820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Expenditure Benchmark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760" y="1800689"/>
            <a:ext cx="8392422" cy="2685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2F2BD3-4481-44E5-B9FA-056E9447A463}"/>
              </a:ext>
            </a:extLst>
          </p:cNvPr>
          <p:cNvSpPr txBox="1"/>
          <p:nvPr/>
        </p:nvSpPr>
        <p:spPr>
          <a:xfrm>
            <a:off x="7751298" y="5964702"/>
            <a:ext cx="1002176" cy="379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275879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GF Fund Balance Benchmark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590" y="1660837"/>
            <a:ext cx="8025565" cy="33640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FAFEF1-53FE-4994-A135-F995901C1C77}"/>
              </a:ext>
            </a:extLst>
          </p:cNvPr>
          <p:cNvSpPr txBox="1"/>
          <p:nvPr/>
        </p:nvSpPr>
        <p:spPr>
          <a:xfrm>
            <a:off x="7765366" y="5950634"/>
            <a:ext cx="98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78577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Solid Waste Benchmark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126" y="1701565"/>
            <a:ext cx="8287754" cy="36566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15DB79-6287-4EB0-AC83-0F5F0922767F}"/>
              </a:ext>
            </a:extLst>
          </p:cNvPr>
          <p:cNvSpPr txBox="1"/>
          <p:nvPr/>
        </p:nvSpPr>
        <p:spPr>
          <a:xfrm>
            <a:off x="7863840" y="5936566"/>
            <a:ext cx="74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77511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and Sewer Benchmark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9337" y="1293813"/>
            <a:ext cx="6035824" cy="4425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C5D732-96E3-4A45-BF24-FEF4BE68FD5D}"/>
              </a:ext>
            </a:extLst>
          </p:cNvPr>
          <p:cNvSpPr txBox="1"/>
          <p:nvPr/>
        </p:nvSpPr>
        <p:spPr>
          <a:xfrm>
            <a:off x="7891975" y="6147582"/>
            <a:ext cx="861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148604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815368-935D-4CD0-AE0D-0D44AA614AB6}"/>
              </a:ext>
            </a:extLst>
          </p:cNvPr>
          <p:cNvSpPr txBox="1"/>
          <p:nvPr/>
        </p:nvSpPr>
        <p:spPr>
          <a:xfrm>
            <a:off x="7807569" y="5908431"/>
            <a:ext cx="99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S_Main PowerPoint">
  <a:themeElements>
    <a:clrScheme name="Custom 1">
      <a:dk1>
        <a:srgbClr val="000000"/>
      </a:dk1>
      <a:lt1>
        <a:srgbClr val="FFFFFF"/>
      </a:lt1>
      <a:dk2>
        <a:srgbClr val="00AEEF"/>
      </a:dk2>
      <a:lt2>
        <a:srgbClr val="C3D0E4"/>
      </a:lt2>
      <a:accent1>
        <a:srgbClr val="416191"/>
      </a:accent1>
      <a:accent2>
        <a:srgbClr val="7A96C3"/>
      </a:accent2>
      <a:accent3>
        <a:srgbClr val="416191"/>
      </a:accent3>
      <a:accent4>
        <a:srgbClr val="203048"/>
      </a:accent4>
      <a:accent5>
        <a:srgbClr val="0082B3"/>
      </a:accent5>
      <a:accent6>
        <a:srgbClr val="99B089"/>
      </a:accent6>
      <a:hlink>
        <a:srgbClr val="00928F"/>
      </a:hlink>
      <a:folHlink>
        <a:srgbClr val="EFD289"/>
      </a:folHlink>
    </a:clrScheme>
    <a:fontScheme name="MS_Main 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Main 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Main PowerPoi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Main PowerPoi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Main PowerPoi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Main PowerPoi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Main PowerPoi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Main PowerPoi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Main PowerPoi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Main PowerPoi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Main PowerPoi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Main PowerPoi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Main PowerPoi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Main PowerPoint 13">
        <a:dk1>
          <a:srgbClr val="000000"/>
        </a:dk1>
        <a:lt1>
          <a:srgbClr val="FFFFFF"/>
        </a:lt1>
        <a:dk2>
          <a:srgbClr val="C3D0E4"/>
        </a:dk2>
        <a:lt2>
          <a:srgbClr val="00AEEF"/>
        </a:lt2>
        <a:accent1>
          <a:srgbClr val="711471"/>
        </a:accent1>
        <a:accent2>
          <a:srgbClr val="A9C398"/>
        </a:accent2>
        <a:accent3>
          <a:srgbClr val="FFFFFF"/>
        </a:accent3>
        <a:accent4>
          <a:srgbClr val="000000"/>
        </a:accent4>
        <a:accent5>
          <a:srgbClr val="BBAABB"/>
        </a:accent5>
        <a:accent6>
          <a:srgbClr val="99B089"/>
        </a:accent6>
        <a:hlink>
          <a:srgbClr val="00928F"/>
        </a:hlink>
        <a:folHlink>
          <a:srgbClr val="E5B5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Main PowerPoint 14">
        <a:dk1>
          <a:srgbClr val="000000"/>
        </a:dk1>
        <a:lt1>
          <a:srgbClr val="FFFFFF"/>
        </a:lt1>
        <a:dk2>
          <a:srgbClr val="00AEEF"/>
        </a:dk2>
        <a:lt2>
          <a:srgbClr val="C3D0E4"/>
        </a:lt2>
        <a:accent1>
          <a:srgbClr val="711471"/>
        </a:accent1>
        <a:accent2>
          <a:srgbClr val="A9C398"/>
        </a:accent2>
        <a:accent3>
          <a:srgbClr val="FFFFFF"/>
        </a:accent3>
        <a:accent4>
          <a:srgbClr val="000000"/>
        </a:accent4>
        <a:accent5>
          <a:srgbClr val="BBAABB"/>
        </a:accent5>
        <a:accent6>
          <a:srgbClr val="99B089"/>
        </a:accent6>
        <a:hlink>
          <a:srgbClr val="00928F"/>
        </a:hlink>
        <a:folHlink>
          <a:srgbClr val="E5B5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Main PowerPoint 15">
        <a:dk1>
          <a:srgbClr val="000000"/>
        </a:dk1>
        <a:lt1>
          <a:srgbClr val="FFFFFF"/>
        </a:lt1>
        <a:dk2>
          <a:srgbClr val="00AEE4"/>
        </a:dk2>
        <a:lt2>
          <a:srgbClr val="C3D0E4"/>
        </a:lt2>
        <a:accent1>
          <a:srgbClr val="711471"/>
        </a:accent1>
        <a:accent2>
          <a:srgbClr val="A9C398"/>
        </a:accent2>
        <a:accent3>
          <a:srgbClr val="FFFFFF"/>
        </a:accent3>
        <a:accent4>
          <a:srgbClr val="000000"/>
        </a:accent4>
        <a:accent5>
          <a:srgbClr val="BBAABB"/>
        </a:accent5>
        <a:accent6>
          <a:srgbClr val="99B089"/>
        </a:accent6>
        <a:hlink>
          <a:srgbClr val="00928F"/>
        </a:hlink>
        <a:folHlink>
          <a:srgbClr val="E5B5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Main PowerPoint 16">
        <a:dk1>
          <a:srgbClr val="000000"/>
        </a:dk1>
        <a:lt1>
          <a:srgbClr val="FFFFFF"/>
        </a:lt1>
        <a:dk2>
          <a:srgbClr val="00AEEF"/>
        </a:dk2>
        <a:lt2>
          <a:srgbClr val="C3D0E4"/>
        </a:lt2>
        <a:accent1>
          <a:srgbClr val="711471"/>
        </a:accent1>
        <a:accent2>
          <a:srgbClr val="E5B53B"/>
        </a:accent2>
        <a:accent3>
          <a:srgbClr val="FFFFFF"/>
        </a:accent3>
        <a:accent4>
          <a:srgbClr val="000000"/>
        </a:accent4>
        <a:accent5>
          <a:srgbClr val="BBAABB"/>
        </a:accent5>
        <a:accent6>
          <a:srgbClr val="CFA435"/>
        </a:accent6>
        <a:hlink>
          <a:srgbClr val="00928F"/>
        </a:hlink>
        <a:folHlink>
          <a:srgbClr val="6052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6">
      <a:dk1>
        <a:srgbClr val="000000"/>
      </a:dk1>
      <a:lt1>
        <a:srgbClr val="FFFFFF"/>
      </a:lt1>
      <a:dk2>
        <a:srgbClr val="00AEEF"/>
      </a:dk2>
      <a:lt2>
        <a:srgbClr val="C3D0E4"/>
      </a:lt2>
      <a:accent1>
        <a:srgbClr val="711471"/>
      </a:accent1>
      <a:accent2>
        <a:srgbClr val="E5B53B"/>
      </a:accent2>
      <a:accent3>
        <a:srgbClr val="FFFFFF"/>
      </a:accent3>
      <a:accent4>
        <a:srgbClr val="000000"/>
      </a:accent4>
      <a:accent5>
        <a:srgbClr val="BBAABB"/>
      </a:accent5>
      <a:accent6>
        <a:srgbClr val="CFA435"/>
      </a:accent6>
      <a:hlink>
        <a:srgbClr val="00928F"/>
      </a:hlink>
      <a:folHlink>
        <a:srgbClr val="60527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3">
        <a:dk1>
          <a:srgbClr val="000000"/>
        </a:dk1>
        <a:lt1>
          <a:srgbClr val="FFFFFF"/>
        </a:lt1>
        <a:dk2>
          <a:srgbClr val="C3D0E4"/>
        </a:dk2>
        <a:lt2>
          <a:srgbClr val="00AEEF"/>
        </a:lt2>
        <a:accent1>
          <a:srgbClr val="711471"/>
        </a:accent1>
        <a:accent2>
          <a:srgbClr val="A9C398"/>
        </a:accent2>
        <a:accent3>
          <a:srgbClr val="FFFFFF"/>
        </a:accent3>
        <a:accent4>
          <a:srgbClr val="000000"/>
        </a:accent4>
        <a:accent5>
          <a:srgbClr val="BBAABB"/>
        </a:accent5>
        <a:accent6>
          <a:srgbClr val="99B089"/>
        </a:accent6>
        <a:hlink>
          <a:srgbClr val="00928F"/>
        </a:hlink>
        <a:folHlink>
          <a:srgbClr val="E5B5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4">
        <a:dk1>
          <a:srgbClr val="000000"/>
        </a:dk1>
        <a:lt1>
          <a:srgbClr val="FFFFFF"/>
        </a:lt1>
        <a:dk2>
          <a:srgbClr val="00AEEF"/>
        </a:dk2>
        <a:lt2>
          <a:srgbClr val="C3D0E4"/>
        </a:lt2>
        <a:accent1>
          <a:srgbClr val="711471"/>
        </a:accent1>
        <a:accent2>
          <a:srgbClr val="A9C398"/>
        </a:accent2>
        <a:accent3>
          <a:srgbClr val="FFFFFF"/>
        </a:accent3>
        <a:accent4>
          <a:srgbClr val="000000"/>
        </a:accent4>
        <a:accent5>
          <a:srgbClr val="BBAABB"/>
        </a:accent5>
        <a:accent6>
          <a:srgbClr val="99B089"/>
        </a:accent6>
        <a:hlink>
          <a:srgbClr val="00928F"/>
        </a:hlink>
        <a:folHlink>
          <a:srgbClr val="E5B5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5">
        <a:dk1>
          <a:srgbClr val="000000"/>
        </a:dk1>
        <a:lt1>
          <a:srgbClr val="FFFFFF"/>
        </a:lt1>
        <a:dk2>
          <a:srgbClr val="00AEE4"/>
        </a:dk2>
        <a:lt2>
          <a:srgbClr val="C3D0E4"/>
        </a:lt2>
        <a:accent1>
          <a:srgbClr val="711471"/>
        </a:accent1>
        <a:accent2>
          <a:srgbClr val="A9C398"/>
        </a:accent2>
        <a:accent3>
          <a:srgbClr val="FFFFFF"/>
        </a:accent3>
        <a:accent4>
          <a:srgbClr val="000000"/>
        </a:accent4>
        <a:accent5>
          <a:srgbClr val="BBAABB"/>
        </a:accent5>
        <a:accent6>
          <a:srgbClr val="99B089"/>
        </a:accent6>
        <a:hlink>
          <a:srgbClr val="00928F"/>
        </a:hlink>
        <a:folHlink>
          <a:srgbClr val="E5B5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6">
        <a:dk1>
          <a:srgbClr val="000000"/>
        </a:dk1>
        <a:lt1>
          <a:srgbClr val="FFFFFF"/>
        </a:lt1>
        <a:dk2>
          <a:srgbClr val="00AEEF"/>
        </a:dk2>
        <a:lt2>
          <a:srgbClr val="C3D0E4"/>
        </a:lt2>
        <a:accent1>
          <a:srgbClr val="711471"/>
        </a:accent1>
        <a:accent2>
          <a:srgbClr val="E5B53B"/>
        </a:accent2>
        <a:accent3>
          <a:srgbClr val="FFFFFF"/>
        </a:accent3>
        <a:accent4>
          <a:srgbClr val="000000"/>
        </a:accent4>
        <a:accent5>
          <a:srgbClr val="BBAABB"/>
        </a:accent5>
        <a:accent6>
          <a:srgbClr val="CFA435"/>
        </a:accent6>
        <a:hlink>
          <a:srgbClr val="00928F"/>
        </a:hlink>
        <a:folHlink>
          <a:srgbClr val="6052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MS_Main PowerPoint.pot</Template>
  <TotalTime>5016</TotalTime>
  <Words>364</Words>
  <Application>Microsoft Office PowerPoint</Application>
  <PresentationFormat>On-screen Show (4:3)</PresentationFormat>
  <Paragraphs>92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Wingdings</vt:lpstr>
      <vt:lpstr>Symbol</vt:lpstr>
      <vt:lpstr>Courier New</vt:lpstr>
      <vt:lpstr>MS_Main PowerPoint</vt:lpstr>
      <vt:lpstr>1_Custom Design</vt:lpstr>
      <vt:lpstr>Blank</vt:lpstr>
      <vt:lpstr>Microsoft Excel Worksheet</vt:lpstr>
      <vt:lpstr>Seminole County, Florida 2018 Annual Audit Presentation</vt:lpstr>
      <vt:lpstr>Reports Issues</vt:lpstr>
      <vt:lpstr>Reports Issued – Cont.</vt:lpstr>
      <vt:lpstr>Reporting Units</vt:lpstr>
      <vt:lpstr>Reporting Units – Cont.</vt:lpstr>
      <vt:lpstr>Differences Between Government and Commercial</vt:lpstr>
      <vt:lpstr>Key Terms</vt:lpstr>
      <vt:lpstr>Net Position</vt:lpstr>
      <vt:lpstr>5 Year Revenue Comparison</vt:lpstr>
      <vt:lpstr>5 Year Expenditure Comparison</vt:lpstr>
      <vt:lpstr>Clerk of the Circuit Court and Comptroller  5 Year Expenditure Comparison</vt:lpstr>
      <vt:lpstr>Revenue Benchmark</vt:lpstr>
      <vt:lpstr>Expenditure Benchmark</vt:lpstr>
      <vt:lpstr>GF Fund Balance Benchmark</vt:lpstr>
      <vt:lpstr>Solid Waste Benchmark</vt:lpstr>
      <vt:lpstr>Water and Sewer Benchmark</vt:lpstr>
      <vt:lpstr>PowerPoint Presentation</vt:lpstr>
    </vt:vector>
  </TitlesOfParts>
  <Company>Moore Stephens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presentation title</dc:title>
  <dc:creator>printxp2</dc:creator>
  <cp:lastModifiedBy>Jenny Spencer</cp:lastModifiedBy>
  <cp:revision>202</cp:revision>
  <cp:lastPrinted>2016-06-20T20:05:02Z</cp:lastPrinted>
  <dcterms:created xsi:type="dcterms:W3CDTF">2011-08-31T13:29:33Z</dcterms:created>
  <dcterms:modified xsi:type="dcterms:W3CDTF">2019-04-06T21:00:02Z</dcterms:modified>
</cp:coreProperties>
</file>